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4" r:id="rId11"/>
    <p:sldId id="265" r:id="rId12"/>
    <p:sldId id="266" r:id="rId13"/>
    <p:sldId id="267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660"/>
  </p:normalViewPr>
  <p:slideViewPr>
    <p:cSldViewPr snapToGrid="0">
      <p:cViewPr varScale="1">
        <p:scale>
          <a:sx n="68" d="100"/>
          <a:sy n="68" d="100"/>
        </p:scale>
        <p:origin x="77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>
        <c:manualLayout>
          <c:layoutTarget val="inner"/>
          <c:xMode val="edge"/>
          <c:yMode val="edge"/>
          <c:x val="0.23188693416406875"/>
          <c:y val="0.15147691348428571"/>
          <c:w val="0.52793547917487449"/>
          <c:h val="0.76054543547987408"/>
        </c:manualLayout>
      </c:layout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Wartości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AF2-4466-8CA6-0A19747A41B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DFD-4C99-8A23-B70276F0650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EDFD-4C99-8A23-B70276F0650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AF2-4466-8CA6-0A19747A41BD}"/>
              </c:ext>
            </c:extLst>
          </c:dPt>
          <c:cat>
            <c:strRef>
              <c:f>Arkusz1!$A$2:$A$5</c:f>
              <c:strCache>
                <c:ptCount val="4"/>
                <c:pt idx="0">
                  <c:v>1. Rodzina</c:v>
                </c:pt>
                <c:pt idx="1">
                  <c:v>2. Przyjaciele</c:v>
                </c:pt>
                <c:pt idx="2">
                  <c:v>Praca </c:v>
                </c:pt>
                <c:pt idx="3">
                  <c:v>Zdrowie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50</c:v>
                </c:pt>
                <c:pt idx="1">
                  <c:v>20</c:v>
                </c:pt>
                <c:pt idx="2">
                  <c:v>20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DFD-4C99-8A23-B70276F065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Realny czas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5D9-4C50-A275-A5B66A14BDA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5D9-4C50-A275-A5B66A14BDA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BEE-4C99-B756-485AA9D0A83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5D9-4C50-A275-A5B66A14BDAB}"/>
              </c:ext>
            </c:extLst>
          </c:dPt>
          <c:cat>
            <c:strRef>
              <c:f>Arkusz1!$A$2:$A$5</c:f>
              <c:strCache>
                <c:ptCount val="4"/>
                <c:pt idx="0">
                  <c:v>Rodzina</c:v>
                </c:pt>
                <c:pt idx="1">
                  <c:v>Przyjaciele</c:v>
                </c:pt>
                <c:pt idx="2">
                  <c:v>Praca</c:v>
                </c:pt>
                <c:pt idx="3">
                  <c:v>Zdrowie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20</c:v>
                </c:pt>
                <c:pt idx="1">
                  <c:v>5</c:v>
                </c:pt>
                <c:pt idx="2">
                  <c:v>70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EE-4C99-B756-485AA9D0A8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4386520439308781"/>
          <c:y val="0.90007857498550525"/>
          <c:w val="0.52056024371081244"/>
          <c:h val="6.110415958386762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2E8B4AD-8A2A-42B6-A45A-40006D696E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854E011-D3B3-48C1-B24E-C697A68889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F63C135-1BFA-40FD-81A8-13337B599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9F3A-C705-4961-9032-E444DF813DD2}" type="datetimeFigureOut">
              <a:rPr lang="pl-PL" smtClean="0"/>
              <a:t>10.09.2019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F040E05-95B7-474B-9DC6-DC990EB7D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BA372A9-35AB-44FC-B581-958B7CA01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DE99F-641C-4F49-B16E-9D68531DAD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94174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E9E8015-3AD9-4ED8-A4A7-3B173C957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961A7EE8-D0CD-47CD-8541-DD1886DE50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14AEBBB-1988-45C9-B444-30ECBFB5F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9F3A-C705-4961-9032-E444DF813DD2}" type="datetimeFigureOut">
              <a:rPr lang="pl-PL" smtClean="0"/>
              <a:t>10.09.2019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3853167-B09C-42EF-8E72-E1A701ACF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0572E5B-B691-4DD2-BE32-F76F82EC3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DE99F-641C-4F49-B16E-9D68531DAD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47856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C0F9186C-3176-4FC7-AB35-B9E270D0B6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E3ACCB54-AED7-44B1-AC66-78573601F5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5B05A4E-2D9C-4969-BEC1-3DEEA6011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9F3A-C705-4961-9032-E444DF813DD2}" type="datetimeFigureOut">
              <a:rPr lang="pl-PL" smtClean="0"/>
              <a:t>10.09.2019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900795E-E5DA-46A0-8A40-3F9483FAE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F9217CB-7190-494F-B9FF-D8B7BBD8E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DE99F-641C-4F49-B16E-9D68531DAD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54902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C5BAF97-D576-49B8-818A-F6B829399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07B4D70-4052-4855-A78B-C7B4D7E023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A0966CB-BDFF-4FF2-A2E1-A750907F1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9F3A-C705-4961-9032-E444DF813DD2}" type="datetimeFigureOut">
              <a:rPr lang="pl-PL" smtClean="0"/>
              <a:t>10.09.2019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1A5264A-B44C-4EFA-AD1A-D66841ED8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D3E88A4-8A0D-4970-B422-0C458CEF4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DE99F-641C-4F49-B16E-9D68531DAD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97963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15320C2-FC2F-410D-B098-5CC670248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135EA4D-0903-45C1-B537-2B7C248D83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B182371-2B42-468A-9498-F04F32F67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9F3A-C705-4961-9032-E444DF813DD2}" type="datetimeFigureOut">
              <a:rPr lang="pl-PL" smtClean="0"/>
              <a:t>10.09.2019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A5FE3A1-D728-4897-BCD8-A1DCB7655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0D39B99-FA5E-4187-A57B-22F45694E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DE99F-641C-4F49-B16E-9D68531DAD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8044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967373C-75DC-4F99-AE7C-C01B4D3A8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5FCC2A5-8C90-44BF-8CE9-18CD037331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BABC0265-1FD2-43F4-A223-77D0F3FD63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D623DCB-7D8B-46B2-8E6D-ABEABCF15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9F3A-C705-4961-9032-E444DF813DD2}" type="datetimeFigureOut">
              <a:rPr lang="pl-PL" smtClean="0"/>
              <a:t>10.09.2019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FB18764-F216-49E9-BF11-B518D85A8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8568A152-B301-449B-BC1D-C18808CFA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DE99F-641C-4F49-B16E-9D68531DAD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53736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21394AE-5663-4712-B0EB-58E5A65C3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FC01323E-47F3-4EB4-83DF-5BAF009626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7979FCBE-ECB1-47D5-9057-B11B03CE01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EF68F23B-BC09-4C89-A239-50F828F5E4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4F0CECCB-2E23-4F14-8C84-446BED9621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F834B30C-44AC-4D98-97F4-E40CBD781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9F3A-C705-4961-9032-E444DF813DD2}" type="datetimeFigureOut">
              <a:rPr lang="pl-PL" smtClean="0"/>
              <a:t>10.09.2019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C44855A1-73AE-43AA-B43F-D779276C1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4AF0D1AB-7290-4727-846A-FFE746610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DE99F-641C-4F49-B16E-9D68531DAD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95208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FF93615-3470-4908-B479-BB505D341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8F2B8CC9-BAC1-4DA3-8A70-6DA59B38D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9F3A-C705-4961-9032-E444DF813DD2}" type="datetimeFigureOut">
              <a:rPr lang="pl-PL" smtClean="0"/>
              <a:t>10.09.2019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367E7A61-9B3F-4162-872D-FAB9B7443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412208E5-B4AB-4979-876A-0BC942B46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DE99F-641C-4F49-B16E-9D68531DAD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3151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2B0AC7F2-D2AD-4E76-9BF7-2AE0258AA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9F3A-C705-4961-9032-E444DF813DD2}" type="datetimeFigureOut">
              <a:rPr lang="pl-PL" smtClean="0"/>
              <a:t>10.09.2019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D38A54F9-F49D-4DA5-91EC-8BCBADFA8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CF0B6104-4711-487D-A26D-CA4953379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DE99F-641C-4F49-B16E-9D68531DAD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3879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FB78D5F-AE73-4350-AB06-4AE44F7895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95DFF63-5CB2-467B-8B2D-D9D11B79A4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A3EFC63F-95BF-4D04-9591-F89FDDF722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A2945C61-471F-45DA-B0AC-2A9FA2F60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9F3A-C705-4961-9032-E444DF813DD2}" type="datetimeFigureOut">
              <a:rPr lang="pl-PL" smtClean="0"/>
              <a:t>10.09.2019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87E14EF0-8ACD-42C8-9FE7-A91DC8AE1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FE9137C-6694-4CDA-A186-1F14285E9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DE99F-641C-4F49-B16E-9D68531DAD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33138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22F5BA9-6B1B-4958-A3EA-B1FB88AC2E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FC5AA250-F6E5-42FF-81B8-9BA8CE2FDA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1F5AED85-55D8-42C1-B6E6-6DF65D9370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16667CC-0881-4C97-AFE2-F78231DF2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9F3A-C705-4961-9032-E444DF813DD2}" type="datetimeFigureOut">
              <a:rPr lang="pl-PL" smtClean="0"/>
              <a:t>10.09.2019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BD1841D-5C52-437E-B8E6-1E4F4B3CC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7C3C6540-5C95-4447-89D9-33AB556DF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DE99F-641C-4F49-B16E-9D68531DAD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8020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5BFF1B9B-9851-495C-B6F0-967B995E5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A036847-3398-4403-8F46-B9F33996BF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23AE6D6-5B17-448F-B88B-1A631E5BC7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A9F3A-C705-4961-9032-E444DF813DD2}" type="datetimeFigureOut">
              <a:rPr lang="pl-PL" smtClean="0"/>
              <a:t>10.09.2019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BDF7720-0580-434E-A906-1FB3048C1F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9D21186-F355-4F5B-86AE-AB94D9D044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FDE99F-641C-4F49-B16E-9D68531DAD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3622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6D17266-02AE-442B-ACA2-B438533341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b="1" dirty="0"/>
              <a:t>Jak zadbać o swoje zdrowie psychiczne w środowisku szkolnym?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F4B12768-41DC-4E03-91F2-0C6C0BF1FA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8043" y="4079875"/>
            <a:ext cx="10095914" cy="1655762"/>
          </a:xfrm>
        </p:spPr>
        <p:txBody>
          <a:bodyPr/>
          <a:lstStyle/>
          <a:p>
            <a:r>
              <a:rPr lang="pl-PL" dirty="0"/>
              <a:t>Marlena Przybysz</a:t>
            </a:r>
          </a:p>
          <a:p>
            <a:r>
              <a:rPr lang="pl-PL" dirty="0"/>
              <a:t>Psycholog, psychoterapeuta poznawczo-behawioralny</a:t>
            </a:r>
          </a:p>
          <a:p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C23FF4D3-F000-472F-8972-E3D1266F48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045" y="5302189"/>
            <a:ext cx="6192114" cy="866896"/>
          </a:xfrm>
          <a:prstGeom prst="rect">
            <a:avLst/>
          </a:prstGeom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id="{1FDE0326-C0B2-4A10-95DC-1D0FA8E650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027" y="5334147"/>
            <a:ext cx="4736013" cy="906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4361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BF1CAA9-CD18-4AAC-99DE-8C2104B9F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pl-PL" b="1" dirty="0"/>
              <a:t>Kontakt z emocjami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E6C62B0-CA6A-4DE2-B170-5B2359CD38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7446"/>
            <a:ext cx="10317480" cy="531055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b="1" u="sng" dirty="0"/>
              <a:t>Bieżące (!!!) </a:t>
            </a:r>
          </a:p>
          <a:p>
            <a:pPr marL="0" indent="0">
              <a:buNone/>
            </a:pPr>
            <a:r>
              <a:rPr lang="pl-PL" dirty="0"/>
              <a:t>dbanie o emocje oznacza umiejętność wyrażania ich w adaptacyjny sposób, czyli:</a:t>
            </a:r>
          </a:p>
          <a:p>
            <a:pPr marL="0" indent="0">
              <a:buNone/>
            </a:pPr>
            <a:endParaRPr lang="pl-PL" dirty="0"/>
          </a:p>
          <a:p>
            <a:r>
              <a:rPr lang="pl-PL" dirty="0"/>
              <a:t>Bez znieczulenia/odcinania się od nich przy pomocy używek, uzależnień   behawioralnych;</a:t>
            </a:r>
          </a:p>
          <a:p>
            <a:r>
              <a:rPr lang="pl-PL" dirty="0"/>
              <a:t>Bez uciekania w inne aktywności (praca, sprzątanie, czytanie, seriale);</a:t>
            </a:r>
          </a:p>
          <a:p>
            <a:r>
              <a:rPr lang="pl-PL" dirty="0"/>
              <a:t>Poprzez komunikowanie się w sposób asertywny, z szacunkiem do swoich i cudzych granic;</a:t>
            </a:r>
          </a:p>
          <a:p>
            <a:r>
              <a:rPr lang="pl-PL" dirty="0"/>
              <a:t>Bez „zamiatania problemów pod dywan”- rozwiązujemy je na bieżąco;</a:t>
            </a:r>
          </a:p>
          <a:p>
            <a:r>
              <a:rPr lang="pl-PL" dirty="0"/>
              <a:t>W kontakcie ze sobą, czyli: </a:t>
            </a:r>
          </a:p>
          <a:p>
            <a:pPr marL="0" indent="0">
              <a:buNone/>
            </a:pPr>
            <a:r>
              <a:rPr lang="pl-PL" b="1" dirty="0"/>
              <a:t>CO CZUJĘ? NA CO REAGUJĘ? CZEGO POTRZEBUJĘ?</a:t>
            </a:r>
          </a:p>
          <a:p>
            <a:r>
              <a:rPr lang="pl-PL" dirty="0"/>
              <a:t>Z wykorzystaniem technik uważności, technik relaksacyjnych i wyobrażeniowych.</a:t>
            </a:r>
          </a:p>
          <a:p>
            <a:r>
              <a:rPr lang="pl-PL" dirty="0"/>
              <a:t>Regulowanie emocji: techniki na opanowanie kryzysu, oddychanie, uważność, apteczka samopomocowa, przyjemności.</a:t>
            </a:r>
          </a:p>
        </p:txBody>
      </p:sp>
    </p:spTree>
    <p:extLst>
      <p:ext uri="{BB962C8B-B14F-4D97-AF65-F5344CB8AC3E}">
        <p14:creationId xmlns:p14="http://schemas.microsoft.com/office/powerpoint/2010/main" val="19549287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C0D3720-2B1E-44C9-998A-B1AA06974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Praca poznawcza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8AD889F-2FBF-4670-93C4-EF088DF5B2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843" y="1856935"/>
            <a:ext cx="11422965" cy="43200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Model ABC Alberta </a:t>
            </a:r>
            <a:r>
              <a:rPr lang="pl-PL" dirty="0" err="1"/>
              <a:t>Ellisa</a:t>
            </a:r>
            <a:r>
              <a:rPr lang="pl-PL" dirty="0"/>
              <a:t>:</a:t>
            </a:r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sz="8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               B              C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A: Zdarzenie AKTYWIZUJĄCE (</a:t>
            </a:r>
            <a:r>
              <a:rPr lang="pl-PL" dirty="0" err="1"/>
              <a:t>Activating</a:t>
            </a:r>
            <a:r>
              <a:rPr lang="pl-PL" dirty="0"/>
              <a:t> event)</a:t>
            </a:r>
          </a:p>
          <a:p>
            <a:pPr marL="0" indent="0">
              <a:buNone/>
            </a:pPr>
            <a:r>
              <a:rPr lang="pl-PL" dirty="0"/>
              <a:t>B: Myśli (</a:t>
            </a:r>
            <a:r>
              <a:rPr lang="pl-PL" dirty="0" err="1"/>
              <a:t>Beliefs</a:t>
            </a:r>
            <a:r>
              <a:rPr lang="pl-PL" dirty="0"/>
              <a:t>)</a:t>
            </a:r>
          </a:p>
          <a:p>
            <a:pPr marL="0" indent="0">
              <a:buNone/>
            </a:pPr>
            <a:r>
              <a:rPr lang="pl-PL" dirty="0"/>
              <a:t>C: Konsekwencje (</a:t>
            </a:r>
            <a:r>
              <a:rPr lang="pl-PL" dirty="0" err="1"/>
              <a:t>Consequences</a:t>
            </a:r>
            <a:r>
              <a:rPr lang="pl-PL" dirty="0"/>
              <a:t>): </a:t>
            </a:r>
            <a:r>
              <a:rPr lang="pl-PL" b="1" dirty="0"/>
              <a:t>emocje, reakcje fizjologiczne, zachowanie</a:t>
            </a: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E32BC843-19E3-4C10-BB44-86547CDA4357}"/>
              </a:ext>
            </a:extLst>
          </p:cNvPr>
          <p:cNvSpPr/>
          <p:nvPr/>
        </p:nvSpPr>
        <p:spPr>
          <a:xfrm>
            <a:off x="5925120" y="2967335"/>
            <a:ext cx="3417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</a:p>
        </p:txBody>
      </p:sp>
      <p:sp>
        <p:nvSpPr>
          <p:cNvPr id="8" name="Strzałka: w prawo 7">
            <a:extLst>
              <a:ext uri="{FF2B5EF4-FFF2-40B4-BE49-F238E27FC236}">
                <a16:creationId xmlns:a16="http://schemas.microsoft.com/office/drawing/2014/main" id="{5A9246FD-D952-4A3E-974A-729DDBFA5F75}"/>
              </a:ext>
            </a:extLst>
          </p:cNvPr>
          <p:cNvSpPr/>
          <p:nvPr/>
        </p:nvSpPr>
        <p:spPr>
          <a:xfrm>
            <a:off x="3516923" y="3429000"/>
            <a:ext cx="1533378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5B4C54F2-DD19-47D5-BFAE-5CBB4EF1B0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8166" y="3429000"/>
            <a:ext cx="1548518" cy="79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82528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59E1668-3CDD-41BD-8490-438B82E6B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Praca z OKW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EE5A199-B751-4846-BA8B-FACD8776AA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l-PL" dirty="0"/>
              <a:t>„Krytyk wewnętrzny to zbiór postaw o oceniającym, negatywnym charakterze, kształtujący się w osobie pod wpływem życiowych doświadczeń, głównie pod wpływem krytyki zewnętrznej ze strony rodziców i opiekunów we wczesnym okresie życia. Obiektem krytykującego jest on sam. Silny krytyk wewnętrzny może prowadzić do problemów psychicznych (niskie poczucie własnej wartości, depresja i inne).” </a:t>
            </a:r>
            <a:r>
              <a:rPr lang="pl-PL" sz="2000" dirty="0"/>
              <a:t>(Wikipedia)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Proszę zacząć od odpowiedzi na pytania:</a:t>
            </a:r>
          </a:p>
          <a:p>
            <a:pPr marL="0" indent="0">
              <a:buNone/>
            </a:pPr>
            <a:endParaRPr lang="pl-PL" dirty="0"/>
          </a:p>
          <a:p>
            <a:r>
              <a:rPr lang="pl-PL" dirty="0"/>
              <a:t>Gdy załamuję się i czuję przegrany, mój OKW… </a:t>
            </a:r>
          </a:p>
          <a:p>
            <a:r>
              <a:rPr lang="pl-PL" dirty="0"/>
              <a:t>Czując się świetnie po ukończeniu jakiegoś trudnego zadania mój OKW… </a:t>
            </a:r>
          </a:p>
          <a:p>
            <a:r>
              <a:rPr lang="pl-PL" dirty="0"/>
              <a:t>Ilekroć jestem przeciążony lub przytłoczony, mój OKW… </a:t>
            </a:r>
          </a:p>
          <a:p>
            <a:r>
              <a:rPr lang="pl-PL" dirty="0"/>
              <a:t>W obliczu dylematu, trudnej decyzji, mój OKW… </a:t>
            </a:r>
          </a:p>
          <a:p>
            <a:r>
              <a:rPr lang="pl-PL" dirty="0"/>
              <a:t>Kiedy coś nie idzie po mojej myśli mój OKW…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644536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9EC7AA18-E85C-4203-8F77-C2111B1394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7754" y="146464"/>
            <a:ext cx="6424246" cy="4135902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06F6A61B-4B68-4F27-BF63-E5FD478AA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       Uważność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058E989-80B9-4D46-A9C6-886B6E22B1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7625" y="1989898"/>
            <a:ext cx="5317588" cy="208519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b="1" dirty="0"/>
              <a:t>Świadome życie w chwili obecnej. </a:t>
            </a:r>
            <a:r>
              <a:rPr lang="pl-PL" dirty="0"/>
              <a:t>Obudzenie się z automatycznych lub mechanicznych zachowań, by uczestniczyć i być obecnym we własnym życiu, tu i teraz.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endParaRPr lang="pl-PL" dirty="0"/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2BF5EF25-F040-4A78-8164-21AE6963D348}"/>
              </a:ext>
            </a:extLst>
          </p:cNvPr>
          <p:cNvSpPr txBox="1"/>
          <p:nvPr/>
        </p:nvSpPr>
        <p:spPr>
          <a:xfrm>
            <a:off x="838200" y="4851426"/>
            <a:ext cx="10170941" cy="11726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pl-PL" sz="2600" dirty="0">
                <a:solidFill>
                  <a:prstClr val="black"/>
                </a:solidFill>
              </a:rPr>
              <a:t>Uważność można praktykować w dowolnym czasie, miejscu, podczas robienia dowolnych rzeczy. Wszystko, czego potrzeba, to celowe zwracanie uwagi na chwilę obecną, bez osądzania czy trzymania się jej. </a:t>
            </a:r>
          </a:p>
        </p:txBody>
      </p:sp>
    </p:spTree>
    <p:extLst>
      <p:ext uri="{BB962C8B-B14F-4D97-AF65-F5344CB8AC3E}">
        <p14:creationId xmlns:p14="http://schemas.microsoft.com/office/powerpoint/2010/main" val="26573033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C7CCE44-3652-4EC1-BCAB-F7E4557CA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OBSERWOWANIE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4360894-BFB3-4C9B-9D62-55BA583057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9483"/>
            <a:ext cx="10515600" cy="503747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pl-PL" b="1" dirty="0"/>
          </a:p>
          <a:p>
            <a:r>
              <a:rPr lang="pl-PL" dirty="0"/>
              <a:t>Zwróć  uwagę na swoje doznania cielesne. Doświadczaj zmysłami.</a:t>
            </a:r>
          </a:p>
          <a:p>
            <a:r>
              <a:rPr lang="pl-PL" dirty="0"/>
              <a:t>Celowo kieruj uwagę na chwilę obecną.</a:t>
            </a:r>
          </a:p>
          <a:p>
            <a:pPr algn="just"/>
            <a:r>
              <a:rPr lang="pl-PL" dirty="0"/>
              <a:t>Kontroluj swoją uwagę, ale nie to, co widzisz. </a:t>
            </a:r>
          </a:p>
          <a:p>
            <a:pPr marL="0" indent="0" algn="just">
              <a:buNone/>
            </a:pPr>
            <a:r>
              <a:rPr lang="pl-PL" dirty="0"/>
              <a:t>   Niczego od siebie nie odpychaj.  Do niczego nie przywieraj.</a:t>
            </a:r>
          </a:p>
          <a:p>
            <a:r>
              <a:rPr lang="pl-PL" dirty="0"/>
              <a:t>Ćwicz bezsłowne oglądanie: obserwuj myśli, które przychodzą ci do głowy, i pozwól, aby przemykały tuż obok, jak chmury na niebie. Zwróć uwagę na każde uczucie, wznoszące i opadające, jak fale w oceanie.</a:t>
            </a:r>
          </a:p>
          <a:p>
            <a:r>
              <a:rPr lang="pl-PL" dirty="0"/>
              <a:t>Obserwuj zarówno to, co wewnątrz ciebie, jak i to, co jest na zewnątrz.</a:t>
            </a:r>
          </a:p>
        </p:txBody>
      </p:sp>
    </p:spTree>
    <p:extLst>
      <p:ext uri="{BB962C8B-B14F-4D97-AF65-F5344CB8AC3E}">
        <p14:creationId xmlns:p14="http://schemas.microsoft.com/office/powerpoint/2010/main" val="33448423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623EDA1-E415-4676-8679-09B943E9A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OPISYWANIE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CCE5A28-033C-460B-BF7C-4EF790F1DF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Wyraź swoje doświadczenia słowami. Gdy pojawi się jakieś uczucie lub myśl, lub gdy coś zrobisz, potwierdź to. Na przykład powiedz sobie: „Ogarnął mnie żal”, „Czuję, że nie potrafię tego zrobić”.</a:t>
            </a:r>
          </a:p>
          <a:p>
            <a:r>
              <a:rPr lang="pl-PL" dirty="0"/>
              <a:t>Nazwij to, co zaobserwujesz. Swoje uczucia. Myśl to tylko myśl, uczucie to uczucie, a działanie to działanie.</a:t>
            </a:r>
          </a:p>
          <a:p>
            <a:r>
              <a:rPr lang="pl-PL" dirty="0"/>
              <a:t>Oddziel swoje interpretacje i opinie od faktów. „Kto, co, gdzie, kiedy- tylko fakty.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787761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6B0245A-FB48-42C6-9EC6-DAF82049B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UCZESTNICZENIE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86F9698-24BF-4D2A-A69F-67DCB43085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Rzuć się w wir bieżących zajęć.</a:t>
            </a:r>
          </a:p>
          <a:p>
            <a:r>
              <a:rPr lang="pl-PL" dirty="0"/>
              <a:t>„Gdziekolwiek jesteś, bądź” (Jim </a:t>
            </a:r>
            <a:r>
              <a:rPr lang="pl-PL" dirty="0" err="1"/>
              <a:t>Rohn</a:t>
            </a:r>
            <a:r>
              <a:rPr lang="pl-PL" dirty="0"/>
              <a:t>).</a:t>
            </a:r>
          </a:p>
          <a:p>
            <a:pPr algn="just"/>
            <a:r>
              <a:rPr lang="pl-PL" dirty="0"/>
              <a:t>Stań się jednym z tym, co robisz, całkowicie zapominając o sobie. Poświęć całą swoją uwagę tej chwili.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018523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0307048-ACCC-42F0-85FB-C3078DD8B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CELE ĆWICZENIA UWAŻNOŚCI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8CE0DC0-9B43-4B5A-B46E-C205168251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Zmniejszenie cierpienia i zwiększenie poczucia szczęścia.</a:t>
            </a:r>
          </a:p>
          <a:p>
            <a:pPr marL="0" indent="0">
              <a:buNone/>
            </a:pPr>
            <a:r>
              <a:rPr lang="pl-PL" dirty="0"/>
              <a:t>   (Zmniejszenie bólu, napięcia i stresu).</a:t>
            </a:r>
          </a:p>
          <a:p>
            <a:r>
              <a:rPr lang="pl-PL" dirty="0"/>
              <a:t>Większe panowanie nad swoim umysłem- odebranie umysłowi kontroli nad nami.</a:t>
            </a:r>
          </a:p>
          <a:p>
            <a:r>
              <a:rPr lang="pl-PL" dirty="0"/>
              <a:t>Doświadczenie rzeczywistości taką, jaka jest.</a:t>
            </a:r>
          </a:p>
          <a:p>
            <a:pPr marL="0" indent="0">
              <a:buNone/>
            </a:pPr>
            <a:r>
              <a:rPr lang="pl-PL" dirty="0"/>
              <a:t>   Życie z szeroko otwartymi oczami.</a:t>
            </a:r>
          </a:p>
        </p:txBody>
      </p:sp>
    </p:spTree>
    <p:extLst>
      <p:ext uri="{BB962C8B-B14F-4D97-AF65-F5344CB8AC3E}">
        <p14:creationId xmlns:p14="http://schemas.microsoft.com/office/powerpoint/2010/main" val="22694982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3096296-2A8E-412F-8519-3BD3FEB5E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LITERATURA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3CAD1AB-42F8-4C24-8FD2-57267BA402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„Terapia Dialektyczno-Behawioralna (DBT). Trening umiejętności” M.M. </a:t>
            </a:r>
            <a:r>
              <a:rPr lang="pl-PL" dirty="0" err="1"/>
              <a:t>Linehan</a:t>
            </a:r>
            <a:endParaRPr lang="pl-PL" dirty="0"/>
          </a:p>
          <a:p>
            <a:r>
              <a:rPr lang="pl-PL" dirty="0"/>
              <a:t>„Umysł ponad nastrojem. Zmień nastrój poprzez zmianę sposobu myślenia”, </a:t>
            </a:r>
            <a:r>
              <a:rPr lang="pl-PL" dirty="0" err="1"/>
              <a:t>Ch.A</a:t>
            </a:r>
            <a:r>
              <a:rPr lang="pl-PL" dirty="0"/>
              <a:t>. </a:t>
            </a:r>
            <a:r>
              <a:rPr lang="pl-PL" dirty="0" err="1"/>
              <a:t>Padesky</a:t>
            </a:r>
            <a:r>
              <a:rPr lang="pl-PL" dirty="0"/>
              <a:t>, D. </a:t>
            </a:r>
            <a:r>
              <a:rPr lang="pl-PL" dirty="0" err="1"/>
              <a:t>Greenberger</a:t>
            </a:r>
            <a:endParaRPr lang="pl-PL" dirty="0"/>
          </a:p>
          <a:p>
            <a:r>
              <a:rPr lang="pl-PL" dirty="0"/>
              <a:t>„Psychoterapia </a:t>
            </a:r>
            <a:r>
              <a:rPr lang="pl-PL" dirty="0" err="1"/>
              <a:t>pozanwczo</a:t>
            </a:r>
            <a:r>
              <a:rPr lang="pl-PL" dirty="0"/>
              <a:t>-behawioralna”, A. Popiel, </a:t>
            </a:r>
            <a:r>
              <a:rPr lang="pl-PL" dirty="0" err="1"/>
              <a:t>E.Pragłowska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71372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E10B355-B15E-4C0C-A3B2-F7385017A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Zdrowie psychiczne, WHO 1946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9476537-08F3-424D-9D20-03C97F31F6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dirty="0"/>
              <a:t>„Jest stanem całkowitego dobrostanu fizycznego, umysłowego i społecznego, a nie po prostu brakiem choroby lub ograniczeń: osoba zdrowa realizuje własne zdolności, potrafi radzić sobie z normalnym stresem życiowym, pracuje produktywnie i skutecznie oraz jest zdolna wnieść wkład w życie społeczności, do której należy.”</a:t>
            </a:r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dirty="0"/>
              <a:t>*** Zdrowie psychiczne i zaburzenie psychiczne nie są do siebie przeciwstawne, czyli </a:t>
            </a:r>
            <a:r>
              <a:rPr lang="pl-PL" b="1" u="sng" dirty="0"/>
              <a:t>brak rozpoznanej choroby psychicznej nie musi oznaczać zdrowia psychicznego.</a:t>
            </a:r>
          </a:p>
        </p:txBody>
      </p:sp>
    </p:spTree>
    <p:extLst>
      <p:ext uri="{BB962C8B-B14F-4D97-AF65-F5344CB8AC3E}">
        <p14:creationId xmlns:p14="http://schemas.microsoft.com/office/powerpoint/2010/main" val="2004905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4BBEC35-9D16-4BFD-BAE8-9917262AE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Wartości i znaczące obszary życia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83A1C44-B7A0-4663-B286-94DC43708E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ĆWICZENIE: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Proszę zastanowić się nad tym, co jest dla państwa w życiu naprawdę ważne. Jakie są to obszary, istotne wartości?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Niech każdy z państwa odpowie sobie na pytanie: do czego dążę, co czyni mnie szczęśliwym, co sprawia, że moje życie jest warte przeżycia?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Proszę wypisać 4-6 naprawdę istotnych wartości.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89236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0045B95-F7CF-4EAE-A0DD-906CC47C3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A5D6002-AFFF-4EAE-B72E-7AF2D58DA7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r>
              <a:rPr lang="pl-PL" dirty="0"/>
              <a:t>Rodzina</a:t>
            </a:r>
          </a:p>
          <a:p>
            <a:r>
              <a:rPr lang="pl-PL" dirty="0"/>
              <a:t>Praca</a:t>
            </a:r>
          </a:p>
          <a:p>
            <a:r>
              <a:rPr lang="pl-PL" dirty="0"/>
              <a:t>Pasja</a:t>
            </a:r>
          </a:p>
          <a:p>
            <a:r>
              <a:rPr lang="pl-PL" dirty="0"/>
              <a:t>Pomaganie innym</a:t>
            </a:r>
          </a:p>
          <a:p>
            <a:r>
              <a:rPr lang="pl-PL" dirty="0"/>
              <a:t>Rozwój osobisty</a:t>
            </a:r>
          </a:p>
          <a:p>
            <a:r>
              <a:rPr lang="pl-PL" dirty="0"/>
              <a:t>Wiara</a:t>
            </a:r>
          </a:p>
          <a:p>
            <a:r>
              <a:rPr lang="pl-PL" dirty="0"/>
              <a:t>Zdrowie</a:t>
            </a:r>
          </a:p>
          <a:p>
            <a:r>
              <a:rPr lang="pl-PL" dirty="0"/>
              <a:t>Odpoczynek</a:t>
            </a:r>
          </a:p>
          <a:p>
            <a:r>
              <a:rPr lang="pl-PL" dirty="0"/>
              <a:t>Przyjaciele</a:t>
            </a:r>
          </a:p>
          <a:p>
            <a:r>
              <a:rPr lang="pl-PL" dirty="0"/>
              <a:t>Zwierzęta</a:t>
            </a:r>
          </a:p>
          <a:p>
            <a:pPr marL="0" indent="0">
              <a:buNone/>
            </a:pPr>
            <a:r>
              <a:rPr lang="pl-PL" dirty="0"/>
              <a:t>                                  … i wiele innych</a:t>
            </a:r>
          </a:p>
        </p:txBody>
      </p:sp>
    </p:spTree>
    <p:extLst>
      <p:ext uri="{BB962C8B-B14F-4D97-AF65-F5344CB8AC3E}">
        <p14:creationId xmlns:p14="http://schemas.microsoft.com/office/powerpoint/2010/main" val="3063080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163CCE6-101A-49C7-931E-CC5289819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Hierarchia wartości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0DE17ED-489F-49EE-B957-F0308F37F9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Następnie każdemu z wymienionych obszarów nadajemy wartość procentową, rozdzielając między nimi 100%</a:t>
            </a:r>
          </a:p>
          <a:p>
            <a:pPr marL="0" indent="0">
              <a:buNone/>
            </a:pPr>
            <a:endParaRPr lang="pl-PL" dirty="0"/>
          </a:p>
          <a:p>
            <a:r>
              <a:rPr lang="pl-PL" dirty="0"/>
              <a:t>Rodzina 50%</a:t>
            </a:r>
          </a:p>
          <a:p>
            <a:r>
              <a:rPr lang="pl-PL" dirty="0"/>
              <a:t>Przyjaciele 20%</a:t>
            </a:r>
          </a:p>
          <a:p>
            <a:r>
              <a:rPr lang="pl-PL" dirty="0"/>
              <a:t>Praca 20%</a:t>
            </a:r>
          </a:p>
          <a:p>
            <a:r>
              <a:rPr lang="pl-PL" dirty="0"/>
              <a:t>Zdrowie 10%</a:t>
            </a:r>
          </a:p>
        </p:txBody>
      </p:sp>
    </p:spTree>
    <p:extLst>
      <p:ext uri="{BB962C8B-B14F-4D97-AF65-F5344CB8AC3E}">
        <p14:creationId xmlns:p14="http://schemas.microsoft.com/office/powerpoint/2010/main" val="4197634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Wykres 5">
            <a:extLst>
              <a:ext uri="{FF2B5EF4-FFF2-40B4-BE49-F238E27FC236}">
                <a16:creationId xmlns:a16="http://schemas.microsoft.com/office/drawing/2014/main" id="{20F77998-1269-47AE-930F-791D2336285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40559056"/>
              </p:ext>
            </p:extLst>
          </p:nvPr>
        </p:nvGraphicFramePr>
        <p:xfrm>
          <a:off x="0" y="2239613"/>
          <a:ext cx="6127262" cy="42532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ytuł 1">
            <a:extLst>
              <a:ext uri="{FF2B5EF4-FFF2-40B4-BE49-F238E27FC236}">
                <a16:creationId xmlns:a16="http://schemas.microsoft.com/office/drawing/2014/main" id="{77311DCB-AC1A-4EB6-9A12-ABD6D5CE2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7858E3F-CC9C-4607-8139-259BA6CEAC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9899" y="204288"/>
            <a:ext cx="10515600" cy="58118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dirty="0"/>
              <a:t>Następnie proszę szczerze przed sobą zastanowić się, ile czasu ze swojego tygodnia, przeznaczam na ważne dla mnie obszary.</a:t>
            </a:r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dirty="0"/>
              <a:t>Warto narysować wykresy kołowe. Czy są podobne?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graphicFrame>
        <p:nvGraphicFramePr>
          <p:cNvPr id="9" name="Wykres 8">
            <a:extLst>
              <a:ext uri="{FF2B5EF4-FFF2-40B4-BE49-F238E27FC236}">
                <a16:creationId xmlns:a16="http://schemas.microsoft.com/office/drawing/2014/main" id="{959F2B8D-79BF-4836-A334-A4EB7503810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58849404"/>
              </p:ext>
            </p:extLst>
          </p:nvPr>
        </p:nvGraphicFramePr>
        <p:xfrm>
          <a:off x="5226538" y="2311789"/>
          <a:ext cx="6127262" cy="42532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57625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514DD19-BAFF-4C38-AA75-E1A3C8A29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6D1FCDB-A338-4FFA-AF5E-17EAE917A1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37084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/>
              <a:t>Czy czas nie ucieka na czynności, które nie są zgodne z wartościami?</a:t>
            </a:r>
          </a:p>
          <a:p>
            <a:pPr marL="0" indent="0">
              <a:buNone/>
            </a:pPr>
            <a:r>
              <a:rPr lang="pl-PL" dirty="0"/>
              <a:t>Czy to, w jaki sposób spędzam czas w tygodniu, odpowiada czasowi, który powinnam/powinienem przeznaczyć na ważne obszary?</a:t>
            </a:r>
          </a:p>
          <a:p>
            <a:pPr marL="0" indent="0">
              <a:buNone/>
            </a:pPr>
            <a:r>
              <a:rPr lang="pl-PL" dirty="0"/>
              <a:t>Czy nie poświęcam zbyt dużo czasu na obszary mniej znaczące?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…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b="1" dirty="0"/>
              <a:t>Co mogę zmienić, by zbliżyć się do moim wartości?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279664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F23284C-E026-4D33-8AD0-D8CBC96F7C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pl-PL" b="1" dirty="0"/>
              <a:t>Aktywizacja behawioralna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7D6D0B8-A9A1-4D4F-9CC6-43B0804CA3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8972"/>
            <a:ext cx="10515600" cy="5219114"/>
          </a:xfrm>
        </p:spPr>
        <p:txBody>
          <a:bodyPr>
            <a:normAutofit fontScale="77500" lnSpcReduction="20000"/>
          </a:bodyPr>
          <a:lstStyle/>
          <a:p>
            <a:r>
              <a:rPr lang="pl-PL" b="1" u="sng" dirty="0"/>
              <a:t>Dbanie o ciało</a:t>
            </a:r>
            <a:r>
              <a:rPr lang="pl-PL" b="1" dirty="0"/>
              <a:t>  </a:t>
            </a:r>
            <a:r>
              <a:rPr lang="pl-PL" dirty="0"/>
              <a:t>(sen, zdrowe odżywianie i picie, aktywność fizyczna, relaksacja, odpoczynek).</a:t>
            </a:r>
          </a:p>
          <a:p>
            <a:pPr marL="0" indent="0">
              <a:buNone/>
            </a:pPr>
            <a:r>
              <a:rPr lang="pl-PL" dirty="0"/>
              <a:t>&gt;&gt;&gt; dzięki aktywności fizycznej wydzielają się </a:t>
            </a:r>
            <a:r>
              <a:rPr lang="pl-PL" b="1" dirty="0"/>
              <a:t>endorfiny.</a:t>
            </a:r>
          </a:p>
          <a:p>
            <a:pPr marL="0" indent="0">
              <a:buNone/>
            </a:pPr>
            <a:endParaRPr lang="pl-PL" dirty="0"/>
          </a:p>
          <a:p>
            <a:r>
              <a:rPr lang="pl-PL" b="1" u="sng" dirty="0"/>
              <a:t>Osiągnięcia </a:t>
            </a:r>
            <a:r>
              <a:rPr lang="pl-PL" dirty="0"/>
              <a:t>(praca, obowiązki, nauka, rozwój).</a:t>
            </a:r>
          </a:p>
          <a:p>
            <a:pPr marL="0" indent="0">
              <a:buNone/>
            </a:pPr>
            <a:r>
              <a:rPr lang="pl-PL" dirty="0"/>
              <a:t>&gt;&gt;&gt; aktywność nakierowana na cel stymuluję produkcję </a:t>
            </a:r>
            <a:r>
              <a:rPr lang="pl-PL" b="1" dirty="0"/>
              <a:t>serotoniny.</a:t>
            </a:r>
          </a:p>
          <a:p>
            <a:pPr marL="0" indent="0">
              <a:buNone/>
            </a:pPr>
            <a:endParaRPr lang="pl-PL" b="1" dirty="0"/>
          </a:p>
          <a:p>
            <a:r>
              <a:rPr lang="pl-PL" b="1" u="sng" dirty="0"/>
              <a:t>Bliskość z innymi </a:t>
            </a:r>
            <a:r>
              <a:rPr lang="pl-PL" dirty="0"/>
              <a:t>(przyjaciele, rodzina, społeczność- pomaganie innym- wolontariat itp.).</a:t>
            </a:r>
          </a:p>
          <a:p>
            <a:pPr marL="0" indent="0">
              <a:buNone/>
            </a:pPr>
            <a:r>
              <a:rPr lang="pl-PL" dirty="0"/>
              <a:t>&gt;&gt;&gt; bycie blisko ludzi stymuluję produkcję </a:t>
            </a:r>
            <a:r>
              <a:rPr lang="pl-PL" b="1" dirty="0"/>
              <a:t>oksytocyny.</a:t>
            </a:r>
          </a:p>
          <a:p>
            <a:pPr marL="0" indent="0">
              <a:buNone/>
            </a:pPr>
            <a:endParaRPr lang="pl-PL" b="1" dirty="0"/>
          </a:p>
          <a:p>
            <a:r>
              <a:rPr lang="pl-PL" b="1" u="sng" dirty="0"/>
              <a:t>Przyjemność</a:t>
            </a:r>
            <a:r>
              <a:rPr lang="pl-PL" dirty="0"/>
              <a:t> (rozrywka, zabawa, pasja, radość, przyjemność).</a:t>
            </a:r>
          </a:p>
          <a:p>
            <a:pPr marL="0" indent="0">
              <a:buNone/>
            </a:pPr>
            <a:r>
              <a:rPr lang="pl-PL" dirty="0"/>
              <a:t>&gt;&gt;&gt; Pobudzamy układ nagrody </a:t>
            </a:r>
            <a:r>
              <a:rPr lang="pl-PL" b="1" dirty="0"/>
              <a:t>(dopamina). </a:t>
            </a:r>
            <a:r>
              <a:rPr lang="pl-PL" dirty="0" err="1"/>
              <a:t>Samonagradzanie</a:t>
            </a:r>
            <a:r>
              <a:rPr lang="pl-PL" dirty="0"/>
              <a:t> = zwiększenie motywacji!</a:t>
            </a:r>
          </a:p>
          <a:p>
            <a:pPr marL="0" indent="0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dirty="0"/>
              <a:t>„</a:t>
            </a:r>
            <a:r>
              <a:rPr lang="pl-PL" b="1" dirty="0"/>
              <a:t>Twórz więcej, mniej konsumuj” C. F. Newman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920080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328AB3B-A5C2-4316-815C-CF38B43AC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459F9F7-FA9A-477F-A0BE-3E452263CB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6000" dirty="0"/>
              <a:t>„Emocje kochają same siebie.”</a:t>
            </a:r>
          </a:p>
          <a:p>
            <a:pPr algn="ctr"/>
            <a:endParaRPr lang="pl-PL" sz="4000" dirty="0"/>
          </a:p>
          <a:p>
            <a:pPr marL="0" indent="0" algn="ctr">
              <a:buNone/>
            </a:pPr>
            <a:r>
              <a:rPr lang="pl-PL" sz="4000" dirty="0"/>
              <a:t>M.M. </a:t>
            </a:r>
            <a:r>
              <a:rPr lang="pl-PL" sz="4000" dirty="0" err="1"/>
              <a:t>Linehan</a:t>
            </a: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337874378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261</TotalTime>
  <Words>1066</Words>
  <Application>Microsoft Office PowerPoint</Application>
  <PresentationFormat>Panoramiczny</PresentationFormat>
  <Paragraphs>127</Paragraphs>
  <Slides>18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Motyw pakietu Office</vt:lpstr>
      <vt:lpstr>Jak zadbać o swoje zdrowie psychiczne w środowisku szkolnym?</vt:lpstr>
      <vt:lpstr>Zdrowie psychiczne, WHO 1946</vt:lpstr>
      <vt:lpstr>Wartości i znaczące obszary życia</vt:lpstr>
      <vt:lpstr>Prezentacja programu PowerPoint</vt:lpstr>
      <vt:lpstr>Hierarchia wartości</vt:lpstr>
      <vt:lpstr>Prezentacja programu PowerPoint</vt:lpstr>
      <vt:lpstr>Prezentacja programu PowerPoint</vt:lpstr>
      <vt:lpstr>Aktywizacja behawioralna</vt:lpstr>
      <vt:lpstr>Prezentacja programu PowerPoint</vt:lpstr>
      <vt:lpstr>Kontakt z emocjami</vt:lpstr>
      <vt:lpstr>Praca poznawcza</vt:lpstr>
      <vt:lpstr>Praca z OKW</vt:lpstr>
      <vt:lpstr>       Uważność</vt:lpstr>
      <vt:lpstr>OBSERWOWANIE</vt:lpstr>
      <vt:lpstr>OPISYWANIE</vt:lpstr>
      <vt:lpstr>UCZESTNICZENIE</vt:lpstr>
      <vt:lpstr>CELE ĆWICZENIA UWAŻNOŚCI</vt:lpstr>
      <vt:lpstr>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zadbać o swoje zdrowie psychiczne w środowisku szkolnym?</dc:title>
  <dc:creator>Karol Przybysz</dc:creator>
  <cp:lastModifiedBy>Karol Przybysz</cp:lastModifiedBy>
  <cp:revision>33</cp:revision>
  <dcterms:created xsi:type="dcterms:W3CDTF">2019-09-08T09:15:17Z</dcterms:created>
  <dcterms:modified xsi:type="dcterms:W3CDTF">2019-09-10T20:36:49Z</dcterms:modified>
</cp:coreProperties>
</file>